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comments+xml" PartName="/ppt/comments/comment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Author clrIdx="0" id="0" initials="" lastIdx="1" name="Korey Holaas"/>
  <p:cmAuthor clrIdx="1" id="1" initials="" lastIdx="1" name="Brayden Worrell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 authorId="1" idx="1">
    <p:pos x="6000" y="0"/>
    <p:text>Figure X: A general layout for the Active Rectifier.</p:tex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 authorId="0" idx="1">
    <p:pos x="6000" y="0"/>
    <p:text>Figure X: Buck-Boost Converter with Voltage-Mode Control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st.com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comments" Target="../comments/comment1.xml"/><Relationship Id="rId4" Type="http://schemas.openxmlformats.org/officeDocument/2006/relationships/image" Target="../media/image0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comments" Target="../comments/comment2.xml"/><Relationship Id="rId4" Type="http://schemas.openxmlformats.org/officeDocument/2006/relationships/image" Target="../media/image0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0" y="454800"/>
            <a:ext cx="8520599" cy="1631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lang="en">
                <a:latin typeface="Times New Roman"/>
                <a:ea typeface="Times New Roman"/>
                <a:cs typeface="Times New Roman"/>
                <a:sym typeface="Times New Roman"/>
              </a:rPr>
              <a:t>CWC 2016 Tunnel Team B (Electrical): Final Concept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549950"/>
            <a:ext cx="8520599" cy="1258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42307"/>
              <a:buFont typeface="Arial"/>
              <a:buNone/>
            </a:pPr>
            <a:r>
              <a:rPr lang="en" sz="2600">
                <a:latin typeface="Times New Roman"/>
                <a:ea typeface="Times New Roman"/>
                <a:cs typeface="Times New Roman"/>
                <a:sym typeface="Times New Roman"/>
              </a:rPr>
              <a:t>Michael Evans, Korey Holaas, Scott Muente,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42307"/>
              <a:buFont typeface="Arial"/>
              <a:buNone/>
            </a:pPr>
            <a:r>
              <a:rPr lang="en" sz="2600">
                <a:latin typeface="Times New Roman"/>
                <a:ea typeface="Times New Roman"/>
                <a:cs typeface="Times New Roman"/>
                <a:sym typeface="Times New Roman"/>
              </a:rPr>
              <a:t>Jess Robinson, Zachary Sabol, and Brayden Worrell</a:t>
            </a:r>
          </a:p>
          <a:p>
            <a:pPr lvl="0" rtl="0" algn="l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42307"/>
              <a:buFont typeface="Arial"/>
              <a:buNone/>
            </a:pPr>
            <a:r>
              <a:t/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311700" y="243200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3000">
                <a:latin typeface="Times New Roman"/>
                <a:ea typeface="Times New Roman"/>
                <a:cs typeface="Times New Roman"/>
                <a:sym typeface="Times New Roman"/>
              </a:rPr>
              <a:t>Budget</a:t>
            </a:r>
          </a:p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221225" y="863550"/>
            <a:ext cx="40730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FF0000"/>
              </a:buClr>
              <a:buFont typeface="Times New Roman"/>
              <a:buChar char="●"/>
            </a:pPr>
            <a:r>
              <a:rPr lang="en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Describe the project’s budget including total dollars available, anticipated expenses, actual expenses to date, and the resulting balance.  </a:t>
            </a:r>
            <a:r>
              <a:rPr b="1" i="1" lang="en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is the DOE budget again?</a:t>
            </a:r>
          </a:p>
          <a:p>
            <a:pPr indent="-228600" lvl="1" marL="914400" rtl="0">
              <a:spcBef>
                <a:spcPts val="0"/>
              </a:spcBef>
              <a:buClr>
                <a:srgbClr val="FF0000"/>
              </a:buClr>
              <a:buFont typeface="Times New Roman"/>
              <a:buChar char="○"/>
            </a:pPr>
            <a:r>
              <a:rPr lang="en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Future expected costs, previous costs, and estimated dates for those costs (buy on/by this date).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Font typeface="Times New Roman"/>
              <a:buChar char="○"/>
            </a:pPr>
            <a:r>
              <a:t/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Shape 124"/>
          <p:cNvSpPr txBox="1"/>
          <p:nvPr/>
        </p:nvSpPr>
        <p:spPr>
          <a:xfrm>
            <a:off x="6117125" y="4568875"/>
            <a:ext cx="2715299" cy="296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Slide number - name</a:t>
            </a:r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4236450" y="893712"/>
            <a:ext cx="47411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  <a:buChar char="●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Electrical brakes: 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Font typeface="Times New Roman"/>
              <a:buChar char="○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PMOS and NMOS transistors (activate brakes)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Font typeface="Times New Roman"/>
              <a:buChar char="○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Wires, connectors, and electrical tape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Font typeface="Times New Roman"/>
              <a:buChar char="○"/>
            </a:pPr>
            <a:r>
              <a:rPr b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Total: $81.60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[J2], [J3]</a:t>
            </a:r>
          </a:p>
          <a:p>
            <a:pPr indent="-228600" lvl="0" marL="457200" rtl="0">
              <a:spcBef>
                <a:spcPts val="0"/>
              </a:spcBef>
              <a:buClr>
                <a:schemeClr val="dk1"/>
              </a:buClr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Load:</a:t>
            </a:r>
          </a:p>
          <a:p>
            <a:pPr indent="-228600" lvl="1" marL="914400" rtl="0">
              <a:spcBef>
                <a:spcPts val="2400"/>
              </a:spcBef>
              <a:spcAft>
                <a:spcPts val="600"/>
              </a:spcAft>
              <a:buClr>
                <a:schemeClr val="dk1"/>
              </a:buClr>
              <a:buFont typeface="Times New Roman"/>
              <a:buChar char="○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P75NF75 MOSFETs</a:t>
            </a:r>
          </a:p>
          <a:p>
            <a:pPr indent="-228600" lvl="1" marL="914400" rtl="0">
              <a:spcBef>
                <a:spcPts val="2400"/>
              </a:spcBef>
              <a:spcAft>
                <a:spcPts val="600"/>
              </a:spcAft>
              <a:buClr>
                <a:schemeClr val="dk1"/>
              </a:buClr>
              <a:buFont typeface="Times New Roman"/>
              <a:buChar char="○"/>
            </a:pPr>
            <a:r>
              <a:rPr b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Total: $9.10</a:t>
            </a:r>
          </a:p>
          <a:p>
            <a:pPr indent="-228600" lvl="0" marL="457200" rtl="0">
              <a:spcBef>
                <a:spcPts val="0"/>
              </a:spcBef>
              <a:buClr>
                <a:schemeClr val="dk1"/>
              </a:buClr>
              <a:buFont typeface="Times New Roman"/>
              <a:buChar char="●"/>
            </a:pPr>
            <a:r>
              <a:rPr b="1"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Budget statuses for other turbine components?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3000">
                <a:latin typeface="Times New Roman"/>
                <a:ea typeface="Times New Roman"/>
                <a:cs typeface="Times New Roman"/>
                <a:sym typeface="Times New Roman"/>
              </a:rPr>
              <a:t>Schedule</a:t>
            </a:r>
          </a:p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Provide a schedule for the next term showing when key tasks will be completed.  </a:t>
            </a:r>
            <a:r>
              <a:rPr b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Indicate if you are currently on, ahead, or behind schedule.</a:t>
            </a:r>
          </a:p>
          <a:p>
            <a:pPr indent="-29845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Times New Roman"/>
              <a:buChar char="○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Include major and minor deliverables, but leave out weekly meetings (times still unsure).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6117125" y="4568875"/>
            <a:ext cx="2715299" cy="296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Slide number - Zachary Sabol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3000">
                <a:latin typeface="Times New Roman"/>
                <a:ea typeface="Times New Roman"/>
                <a:cs typeface="Times New Roman"/>
                <a:sym typeface="Times New Roman"/>
              </a:rPr>
              <a:t>Schedule part 2</a:t>
            </a:r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continued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6117125" y="4568875"/>
            <a:ext cx="2715299" cy="296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Slide number - Zachary Sabol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3000">
                <a:latin typeface="Times New Roman"/>
                <a:ea typeface="Times New Roman"/>
                <a:cs typeface="Times New Roman"/>
                <a:sym typeface="Times New Roman"/>
              </a:rPr>
              <a:t>Work Cited</a:t>
            </a:r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311700" y="1085100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[B1] - STMicroelectronics. (2007). </a:t>
            </a:r>
            <a:r>
              <a:rPr i="1"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N-channel 75V - 0.0095Ω - 80A - TO-220 - TO-220FP - D2PAK STripFET™ II Power MOSFET</a:t>
            </a: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[PDF]. Available FTP: </a:t>
            </a:r>
            <a:r>
              <a:rPr lang="en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http://www.st.com</a:t>
            </a: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Directory: web/en/resource/technical/document/datasheet/CD00002771.pdf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[J1] - K. Palamara, </a:t>
            </a:r>
            <a:r>
              <a:rPr i="1"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 al.</a:t>
            </a: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“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 review of the conceptual design process and the analysis of the remote wind PSU turbine,” Penn State Univ., State College, PA, 2014.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[J2] - J. Robinson, “Amazon Purchase Order,” PO-CWC16-Tb-Amazon-002, Nov. 20, 2015.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[J3] - J. Robinson, “DigiKey Purchase Order,” PO-CWC16-Tb_DigiKey-001, Nov. 20, 2015.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[2]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[3]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[4]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[5]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...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6117125" y="4568875"/>
            <a:ext cx="2715299" cy="296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Slide number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en" sz="4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Questions?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3000">
                <a:latin typeface="Times New Roman"/>
                <a:ea typeface="Times New Roman"/>
                <a:cs typeface="Times New Roman"/>
                <a:sym typeface="Times New Roman"/>
              </a:rPr>
              <a:t>Project Description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Design, iterate, and build a small-scale turbine to perform in the CWC 2016 competition that reflects the business plan drafted by the Deployment and Business portions of the team.</a:t>
            </a: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8571"/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Sponsored by: The US Department of Energy (DoE) and the National Renewable Energy Laboratory (NREL).</a:t>
            </a: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8571"/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Advised by: David Willy, Karin Wadsack.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6117125" y="4568875"/>
            <a:ext cx="2715299" cy="296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Slide number - names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3000">
                <a:latin typeface="Times New Roman"/>
                <a:ea typeface="Times New Roman"/>
                <a:cs typeface="Times New Roman"/>
                <a:sym typeface="Times New Roman"/>
              </a:rPr>
              <a:t>Design Requirements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311700" y="1152475"/>
            <a:ext cx="42080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Engineering Requirements:</a:t>
            </a:r>
          </a:p>
          <a:p>
            <a:pPr indent="-2286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Produce Continuous Power (1)</a:t>
            </a:r>
          </a:p>
          <a:p>
            <a:pPr indent="-2286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Withstand High Wind Speeds (2)</a:t>
            </a:r>
          </a:p>
          <a:p>
            <a:pPr indent="-2286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 an Innovative Load (3)</a:t>
            </a:r>
          </a:p>
          <a:p>
            <a:pPr indent="-2286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Fit the Design within the Testing Space (4) </a:t>
            </a:r>
          </a:p>
          <a:p>
            <a:pPr indent="-2286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Quickly Assemble and Disassemble (5)</a:t>
            </a:r>
          </a:p>
          <a:p>
            <a:pPr indent="-2286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Shut Down on Push Button Activation or Loss of Power (6)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6117125" y="4568875"/>
            <a:ext cx="2715299" cy="296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Slide number - Brayden Worrell</a:t>
            </a:r>
          </a:p>
        </p:txBody>
      </p:sp>
      <p:sp>
        <p:nvSpPr>
          <p:cNvPr id="70" name="Shape 70"/>
          <p:cNvSpPr txBox="1"/>
          <p:nvPr/>
        </p:nvSpPr>
        <p:spPr>
          <a:xfrm>
            <a:off x="4509375" y="1155925"/>
            <a:ext cx="4208099" cy="340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 Links:</a:t>
            </a:r>
          </a:p>
          <a:p>
            <a:pPr indent="-228600" lvl="1" marL="9144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Controls: State Diagram and Braking (ER’s 2, 5, &amp; 6)</a:t>
            </a:r>
          </a:p>
          <a:p>
            <a:pPr indent="-228600" lvl="1" marL="9144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Load: Diversion Load (ER’s 1, 2, 3, &amp; 5)</a:t>
            </a:r>
          </a:p>
          <a:p>
            <a:pPr indent="-228600" lvl="1" marL="9144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Power Electronics: Rectification (ER 1, 2, &amp; 4) and DC/DC Conversion (ER 1, 2, &amp; 4)</a:t>
            </a:r>
          </a:p>
          <a:p>
            <a:pPr indent="-228600" lvl="1" marL="9144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Software: State Diagram and Algorithms (ER 1, 2, &amp; 6)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311700" y="4515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3000">
                <a:latin typeface="Times New Roman"/>
                <a:ea typeface="Times New Roman"/>
                <a:cs typeface="Times New Roman"/>
                <a:sym typeface="Times New Roman"/>
              </a:rPr>
              <a:t>Design Description - Power Electronics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1700" y="1152475"/>
            <a:ext cx="42552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Active Rectification with MOSFETs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Uses transistors to switch between different parts of a circuit, converting AC power to DC power.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Causes a miniscule loss (under half a volt) while drawing little power.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Chosen the STP 75nf75 MOSFET [B1].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/>
          <p:nvPr/>
        </p:nvSpPr>
        <p:spPr>
          <a:xfrm>
            <a:off x="6117125" y="4568875"/>
            <a:ext cx="2715299" cy="296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Slide number - Brayden Worrell</a:t>
            </a:r>
          </a:p>
        </p:txBody>
      </p:sp>
      <p:pic>
        <p:nvPicPr>
          <p:cNvPr id="78" name="Shape 7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18700" y="1161887"/>
            <a:ext cx="4113725" cy="2819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 sz="3000">
                <a:latin typeface="Times New Roman"/>
                <a:ea typeface="Times New Roman"/>
                <a:cs typeface="Times New Roman"/>
                <a:sym typeface="Times New Roman"/>
              </a:rPr>
              <a:t>Design Description - Power Electronics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311700" y="1152475"/>
            <a:ext cx="42620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Buck-boost Converter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Utilizes MOSFETs as switches to control flow of current through the power stage.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Duty cycle regulated by closed-loop voltage-mode controller.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Synchronous vs. Asynchronous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Continuous Conduction Mode (CCM)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Power Quality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6117125" y="4568875"/>
            <a:ext cx="2715299" cy="296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Slide number - Korey Holaas</a:t>
            </a:r>
          </a:p>
        </p:txBody>
      </p:sp>
      <p:pic>
        <p:nvPicPr>
          <p:cNvPr id="86" name="Shape 8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94800" y="1064637"/>
            <a:ext cx="4749199" cy="301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 sz="3000">
                <a:latin typeface="Times New Roman"/>
                <a:ea typeface="Times New Roman"/>
                <a:cs typeface="Times New Roman"/>
                <a:sym typeface="Times New Roman"/>
              </a:rPr>
              <a:t>Design Description - Controls and Software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311700" y="1152475"/>
            <a:ext cx="27438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State diagram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Threshold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Rated power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Pushbutton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Load disconnected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Brakes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5047400" y="4517625"/>
            <a:ext cx="3829800" cy="296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Slide number - Michael Evans</a:t>
            </a:r>
          </a:p>
        </p:txBody>
      </p:sp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27950" y="1060126"/>
            <a:ext cx="5867850" cy="3110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209100" y="2295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 sz="3000">
                <a:latin typeface="Times New Roman"/>
                <a:ea typeface="Times New Roman"/>
                <a:cs typeface="Times New Roman"/>
                <a:sym typeface="Times New Roman"/>
              </a:rPr>
              <a:t>Design Description - Controls and Software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242100" y="863550"/>
            <a:ext cx="31752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Brake System</a:t>
            </a:r>
          </a:p>
          <a:p>
            <a: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Dual electrical brake: Split-up braking conditions with NMOS and PMOS transistors</a:t>
            </a:r>
          </a:p>
          <a:p>
            <a: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Inspired by 2014 Penn State design [J1]</a:t>
            </a:r>
          </a:p>
          <a:p>
            <a: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Still could add more redundancy to design → increase reliability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5047400" y="4517625"/>
            <a:ext cx="3829800" cy="296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Slide number - Jess Robinson</a:t>
            </a:r>
          </a:p>
        </p:txBody>
      </p:sp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70275" y="802225"/>
            <a:ext cx="5676276" cy="331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en" sz="3000">
                <a:latin typeface="Times New Roman"/>
                <a:ea typeface="Times New Roman"/>
                <a:cs typeface="Times New Roman"/>
                <a:sym typeface="Times New Roman"/>
              </a:rPr>
              <a:t>Design Description - Load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Diversion Load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diversion load allows us to charge a battery bank without having to worry about over charging it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 the battery is fully charged the controller (Arduino micro controller) uses a control switch to switch power to the resistive, diversion load. 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battery will be a 12V, .8Ah lead acid battery 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Display Chosen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arduino with a bluetooth to send information from the turbine to a computer 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Bean use 3.3 to 5 V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Bean to iPhone 250 meters or 820 feet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Bean to Bean 400 meters or 1300 feet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Shape 109"/>
          <p:cNvSpPr txBox="1"/>
          <p:nvPr/>
        </p:nvSpPr>
        <p:spPr>
          <a:xfrm>
            <a:off x="6117125" y="4568875"/>
            <a:ext cx="2715299" cy="296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Slide number - Scott Muente, Zachary Sabol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3058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3000">
                <a:latin typeface="Times New Roman"/>
                <a:ea typeface="Times New Roman"/>
                <a:cs typeface="Times New Roman"/>
                <a:sym typeface="Times New Roman"/>
              </a:rPr>
              <a:t>Prototype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971525"/>
            <a:ext cx="4852799" cy="3782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FF0000"/>
              </a:buClr>
              <a:buFont typeface="Times New Roman"/>
            </a:pPr>
            <a:r>
              <a:rPr lang="en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During the presentation, smoothly transition to showcasing the prototype you have built and how it impacted your design.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Proof-of-Concept Prototype: </a:t>
            </a:r>
          </a:p>
          <a:p>
            <a:pPr indent="-228600" lvl="2" marL="1371600" rtl="0"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Arduino Uno (control system)</a:t>
            </a:r>
          </a:p>
          <a:p>
            <a:pPr indent="-228600" lvl="2" marL="1371600" rtl="0"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MOSFETs and LEDs</a:t>
            </a:r>
          </a:p>
          <a:p>
            <a:pPr indent="-228600" lvl="2" marL="1371600" rtl="0"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Power Supply (turbine)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slightly larger but to scale prototype of the load. </a:t>
            </a:r>
          </a:p>
          <a:p>
            <a:pPr indent="-228600" lvl="2" marL="1371600" rtl="0"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Gives us an idea of the dimensions of the load</a:t>
            </a:r>
          </a:p>
          <a:p>
            <a:pPr indent="-228600" lvl="2" marL="1371600" rtl="0">
              <a:spcBef>
                <a:spcPts val="0"/>
              </a:spcBef>
              <a:buClr>
                <a:schemeClr val="dk1"/>
              </a:buClr>
              <a:buFont typeface="Times New Roman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load will be hooked up but not mounted or attached to the turbine</a:t>
            </a:r>
          </a:p>
          <a:p>
            <a:pPr indent="-228600" lvl="2" marL="1371600">
              <a:spcBef>
                <a:spcPts val="0"/>
              </a:spcBef>
              <a:buClr>
                <a:srgbClr val="FF0000"/>
              </a:buClr>
              <a:buFont typeface="Times New Roman"/>
            </a:pPr>
            <a:r>
              <a:rPr b="1" i="1" lang="en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Feel free to move around my picture of the proof-of-concept to fit a picture of the load prototype, if you have one. - Jess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5728150" y="4387925"/>
            <a:ext cx="3325500" cy="6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l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Slide number - Scott Muente, Jess Robinson, Zachary Sabol, Brayden Worrell</a:t>
            </a:r>
          </a:p>
        </p:txBody>
      </p:sp>
      <p:pic>
        <p:nvPicPr>
          <p:cNvPr id="117" name="Shape 1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26275" y="409750"/>
            <a:ext cx="2387298" cy="39781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